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75" r:id="rId5"/>
    <p:sldId id="276" r:id="rId6"/>
    <p:sldId id="278" r:id="rId7"/>
    <p:sldId id="277" r:id="rId8"/>
    <p:sldId id="279" r:id="rId9"/>
    <p:sldId id="280" r:id="rId10"/>
    <p:sldId id="281" r:id="rId11"/>
    <p:sldId id="283" r:id="rId12"/>
    <p:sldId id="288" r:id="rId13"/>
    <p:sldId id="282" r:id="rId14"/>
    <p:sldId id="284" r:id="rId15"/>
    <p:sldId id="285" r:id="rId16"/>
    <p:sldId id="286" r:id="rId17"/>
    <p:sldId id="287" r:id="rId18"/>
    <p:sldId id="274" r:id="rId19"/>
    <p:sldId id="259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E9D"/>
    <a:srgbClr val="0A3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43268" autoAdjust="0"/>
  </p:normalViewPr>
  <p:slideViewPr>
    <p:cSldViewPr snapToGrid="0">
      <p:cViewPr varScale="1">
        <p:scale>
          <a:sx n="47" d="100"/>
          <a:sy n="47" d="100"/>
        </p:scale>
        <p:origin x="28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58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08BED-45E0-4146-9AA3-E286E1EBEF6C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28FBB-DDA8-4C6B-9714-1F3B95845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100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ED3EB-E41D-4FB3-B6F8-255DC8B7A271}" type="datetimeFigureOut">
              <a:rPr lang="ru-BY" smtClean="0"/>
              <a:t>16.12.2022</a:t>
            </a:fld>
            <a:endParaRPr lang="ru-B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8FF6A-3AE6-4E98-874F-F211D836AC6C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98331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Генетические алгоритмы является весьма перспективным и актуальным направлением в области оптимизации и моделирования. </a:t>
            </a: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 помощью ге</a:t>
            </a:r>
            <a:r>
              <a:rPr lang="ru-RU" sz="4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нет</a:t>
            </a: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ических алгоритмов решаются множество задач на графах, задачи компоновки и составления расписаний,</a:t>
            </a: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производится настройка и обучение искусственных нейронных сетей, и многое другое.</a:t>
            </a: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Но что же такое ГА</a:t>
            </a: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Генетические алгоритмы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– это семейство поисковых алгоритмов, идеи которых подсказаны принципами эволюции в природе. </a:t>
            </a:r>
          </a:p>
          <a:p>
            <a:pPr marL="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Имитируя процессы естественного отбора и воспроизводства, генетические алгоритмы могут находить высококачественные решения задач, включающих поиск, оптимизацию и обучение.</a:t>
            </a:r>
            <a:endParaRPr lang="ru-BY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3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978250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12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233756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В качестве результатов были проведены тесты с разными подходами выбора операторов. В первом случае (синий график) я выбрал размер популяции 40, вероятность мутации 30 % и количество нейронов 5 для сравнения во втором случае (красный график) – размер популяции: 80, вероятность мутации: 5%, количество нейронов 10. Результаты на графике ниже.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По графикам видно, что выбор гиперпараметров алгоритма очень важный этап, который может существенно ускорить процесс нахождения решения.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13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30531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Для проектирования структурной схемы библиотеки сначала мы должны определиться какие основные классы будут фигурировать в основном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Domain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слое. Сам алгоритм похож на конвейер и поэтому нужно создать отдельные группы сущностей на каждый структурный элемент. </a:t>
            </a:r>
          </a:p>
          <a:p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Определим базовые сущности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Gene, Chromosome, Generation, Population, Fitness.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Так же нужно определить базовые этапы в виде групп классов: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Selections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Mutations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Crossovers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У каждого такого этапа есть несколько видов и логично определить базовый интерфейс для каждого из них: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ISelection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IMutation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ICrossover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соответственно.</a:t>
            </a:r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14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600403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15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566981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16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968957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через тестирование (</a:t>
            </a: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TDD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— это подход к разработке программного обеспечения,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 котором тесты пишутся для фрагмента кода до того, как будет написан сам код.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Тесты используются для управления разработкой кода и обеспечения его правильности и соответствия требованиям.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Каждый юнит-тест будет структурирован по шаблону ААА ­(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Arange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Act Assert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предоставляет простую единообразную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структуру для всех тестов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это единообразие дает большое преимущество: привыкнув к нему, можно легко прочитать и понять любой тест.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17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260560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19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528488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BY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Первая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схема генетического алгоритма была предложена в 1975 году в Мичиганском университете Джоном Холландом,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а предпосылками этому послужили </a:t>
            </a:r>
          </a:p>
          <a:p>
            <a:r>
              <a:rPr lang="ru-BY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принципах естественного отбора Ч. Дарвина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 исследования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Л.Дж.Фогеля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А.Дж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Оуэнса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М.Дж.Волша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по эволюции простых автоматов, предсказывающих символы в цифровых последовательностях. </a:t>
            </a:r>
          </a:p>
          <a:p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Новый алгоритм получил название «репродуктивный план Холланда» и в дальнейшем активно использовался в качестве базового алгоритма в эволюционных вычислениях.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Идеи Холланда развили его ученики Кеннет Де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Йонг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 Дэвид Голдберг.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Благодаря им, был создан классический ГА, описаны все операторы и исследовано поведение группы тестовых функций (именно алгоритм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Голдберга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и получил название «генетический алгоритм»).</a:t>
            </a:r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4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70376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Создание начальной популяции. 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ru-RU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Начальная популяция состоит из случайным образом выбранных потенциальных решений.</a:t>
            </a:r>
          </a:p>
          <a:p>
            <a:r>
              <a:rPr lang="ru-RU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Вычисление приспособленности.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Для каждого индивидуума вычисляется функция приспособленности.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Это делается для каждого нового поколения после применения операторов отбора, скрещивания и мутации.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Поскольку приспособленность любого индивидуума не зависит от всех остальных, эти вычисления можно производить параллельно.</a:t>
            </a:r>
          </a:p>
          <a:p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Отбор.</a:t>
            </a:r>
          </a:p>
          <a:p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Отбор выполняется в начале каждой итерации цикла генетического алгоритма, чтобы выбрать из текущей популяции тех индивидуумов, которые станут родителями индивидуумов в следующем поколении. 	Отбор носит вероятностный характер, причем вероятность выбора индивидуума зависит от его приспособленности, так что у более приспособленных индивидуумов шансы отобраться выше.</a:t>
            </a:r>
          </a:p>
          <a:p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Скрещивание</a:t>
            </a:r>
          </a:p>
          <a:p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Оператор скрещивания используется для комбинирования генетической информации двух индивидуумов, выступающих в роли родителей,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в процессе порождения потомков. Как правило, оператор скрещивания применяется не всегда, а с некоторой вероятностью.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Если скрещивание не применяется, то копии обоих родителей переходят в следующее поколение без изменения.</a:t>
            </a:r>
          </a:p>
          <a:p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Мутация</a:t>
            </a:r>
          </a:p>
          <a:p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Мутация – последний генетический оператор, применяемый при создании нового поколения. Операция мутации вероятностная,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обычно с очень низкой вероятностью, поскольку может ухудшить качество индивидуума. </a:t>
            </a: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	С другой стороны, если частота мутации слишком велика, то генетический алгоритм выродится в случайный поиск.</a:t>
            </a:r>
          </a:p>
          <a:p>
            <a:endParaRPr lang="ru-RU" sz="18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BY" sz="14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Проверка условий остановки</a:t>
            </a:r>
            <a:r>
              <a:rPr lang="ru-RU" sz="14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14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ru-BY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Может существовать несколько условий, при выполнении которых процесс останавливается. Сначала отметим два самых распространенных:</a:t>
            </a:r>
            <a:endParaRPr lang="ru-BY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657350" marR="0" lvl="3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ru-BY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остигнуто</a:t>
            </a:r>
            <a:r>
              <a:rPr lang="ru-BY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максимальное количество поколений. </a:t>
            </a: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57350" marR="0" lvl="3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</a:t>
            </a:r>
            <a:r>
              <a:rPr lang="ru-BY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 протяжении нескольких последних поколений не наблюдается заметных улучшений. </a:t>
            </a: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57350" marR="0" lvl="3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BY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момента начала прошло заранее определенное время;</a:t>
            </a:r>
            <a:endParaRPr lang="ru-RU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657350" marR="0" lvl="3" indent="-28575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BY" sz="14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ревышен</a:t>
            </a:r>
            <a:r>
              <a:rPr lang="ru-BY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некоторый лимит затрат, например процессорного времени или памяти;</a:t>
            </a:r>
            <a:endParaRPr lang="ru-BY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5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55341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Глобальная оптимизация. </a:t>
            </a:r>
            <a:r>
              <a:rPr lang="ru-RU" sz="1800" dirty="0">
                <a:effectLst/>
                <a:latin typeface="Times New Roman" panose="02020603050405020304" pitchFamily="18" charset="0"/>
                <a:ea typeface="PTSerif-Regular"/>
              </a:rPr>
              <a:t> </a:t>
            </a:r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Большинство традиционных алгоритмов поиска и оптимизации, а особенно те,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что основаны на вычислении градиента, могут застревать в локальном максимуме, вместо того чтобы найти глобальный.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Это связано с тем, что в окрестности локального максимума всякое небольшое изменение решения ухудшает оценку.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Генетические алгоритмы менее подвержены этой напасти и имеют больше шансов отыскать глобальный максимум.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endParaRPr lang="ru-RU" sz="1800" dirty="0">
              <a:effectLst/>
              <a:latin typeface="Times New Roman" panose="02020603050405020304" pitchFamily="18" charset="0"/>
            </a:endParaRPr>
          </a:p>
          <a:p>
            <a:r>
              <a:rPr lang="ru-RU" sz="1800" b="1" i="1" dirty="0">
                <a:effectLst/>
                <a:latin typeface="Times New Roman" panose="02020603050405020304" pitchFamily="18" charset="0"/>
                <a:ea typeface="PTSerif-Regular"/>
              </a:rPr>
              <a:t>Применимость к сложным задачам.</a:t>
            </a:r>
            <a:r>
              <a:rPr lang="ru-RU" sz="1800" dirty="0">
                <a:effectLst/>
                <a:latin typeface="Times New Roman" panose="02020603050405020304" pitchFamily="18" charset="0"/>
                <a:ea typeface="PTSerif-Regular"/>
              </a:rPr>
              <a:t> </a:t>
            </a:r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Поскольку генетическим алгоритмам нужно знать только значение функции приспособленности каждого индивидуума,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а все остальные ее свойства, в частности производные, несущественны, их можно применять к задачам со сложным математическим представлением,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включающим функции, которые трудно или невозможно продифференцировать.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endParaRPr lang="ru-RU" sz="1800" dirty="0">
              <a:effectLst/>
              <a:latin typeface="Times New Roman" panose="02020603050405020304" pitchFamily="18" charset="0"/>
            </a:endParaRPr>
          </a:p>
          <a:p>
            <a:r>
              <a:rPr lang="ru-BY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Распараллеливание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Генетические алгоритмы хорошо поддаются распараллеливанию и распределенной обработке.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Функция приспособленности независимо вычисляется для каждого индивидуума, а это значит, что все индивидуумы в популяции могут обрабатываться одновременно.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endParaRPr lang="ru-RU" sz="1800" dirty="0">
              <a:effectLst/>
              <a:latin typeface="Times New Roman" panose="02020603050405020304" pitchFamily="18" charset="0"/>
            </a:endParaRPr>
          </a:p>
          <a:p>
            <a:r>
              <a:rPr lang="ru-BY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Непрерывное обучение</a:t>
            </a:r>
            <a:r>
              <a:rPr lang="ru-RU" sz="18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В природе эволюция никогда не прекращается. Если окружающие условия изменяются, популяция приспосабливается к ним.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Так и генетические алгоритмы могут непрерывно работать в постоянно изменяющихся условиях, и мы всегда можем получить и использовать лучшее на данный момент решение.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r>
              <a:rPr lang="ru-BY" sz="1800" dirty="0">
                <a:effectLst/>
                <a:latin typeface="Times New Roman" panose="02020603050405020304" pitchFamily="18" charset="0"/>
                <a:ea typeface="PTSerif-Regular"/>
              </a:rPr>
              <a:t>Но это возможно, только если окружающая среда изменяется медленно по сравнению со скоростью смены поколений в генетическом алгоритме. </a:t>
            </a:r>
            <a:endParaRPr lang="ru-RU" sz="1800" dirty="0">
              <a:effectLst/>
              <a:latin typeface="Times New Roman" panose="02020603050405020304" pitchFamily="18" charset="0"/>
              <a:ea typeface="PTSerif-Regular"/>
            </a:endParaRPr>
          </a:p>
          <a:p>
            <a:endParaRPr lang="ru-RU" sz="1800" dirty="0">
              <a:effectLst/>
              <a:latin typeface="Times New Roman" panose="02020603050405020304" pitchFamily="18" charset="0"/>
            </a:endParaRPr>
          </a:p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6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173396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Генетические алгоритмы не относятся к </a:t>
            </a:r>
            <a:r>
              <a:rPr lang="ru-RU" dirty="0" err="1"/>
              <a:t>исnользуемым</a:t>
            </a:r>
            <a:r>
              <a:rPr lang="ru-RU" dirty="0"/>
              <a:t> для решения </a:t>
            </a:r>
            <a:r>
              <a:rPr lang="ru-RU" dirty="0" err="1"/>
              <a:t>nовседневных</a:t>
            </a:r>
            <a:r>
              <a:rPr lang="ru-RU" dirty="0"/>
              <a:t> задач программирования. Они нужны тогда, когда традиционных алгоритмических</a:t>
            </a:r>
          </a:p>
          <a:p>
            <a:r>
              <a:rPr lang="ru-RU" dirty="0" err="1"/>
              <a:t>nодходов</a:t>
            </a:r>
            <a:r>
              <a:rPr lang="ru-RU" dirty="0"/>
              <a:t> недостаточно для решения </a:t>
            </a:r>
            <a:r>
              <a:rPr lang="ru-RU" dirty="0" err="1"/>
              <a:t>nроблемы</a:t>
            </a:r>
            <a:r>
              <a:rPr lang="ru-RU" dirty="0"/>
              <a:t> в разумные сроки. Другими словами, генетические алгоритмы обычно </a:t>
            </a:r>
            <a:r>
              <a:rPr lang="ru-RU" dirty="0" err="1"/>
              <a:t>nриберегают</a:t>
            </a:r>
            <a:r>
              <a:rPr lang="ru-RU" dirty="0"/>
              <a:t> для сложных задач, не имеющих</a:t>
            </a:r>
          </a:p>
          <a:p>
            <a:r>
              <a:rPr lang="ru-RU" dirty="0" err="1"/>
              <a:t>nростых</a:t>
            </a:r>
            <a:r>
              <a:rPr lang="ru-RU" dirty="0"/>
              <a:t> решений.</a:t>
            </a:r>
          </a:p>
          <a:p>
            <a:endParaRPr lang="ru-RU" dirty="0"/>
          </a:p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7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98631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80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Одним из самых перспективных машинных обучений можно считать основанное на обучении с подкреплением –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RL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(reinforcement learning). Причины – в разнообразии сложных повседневных задач, которые потенциально можно разрешить. Например, в марте 2016 года программа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AlphaGo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основанная на обучении с подкреплением и предназначенная для игры в игру го, сумела победить сильнейшего в мире игрока в матче, который получил широкое освещение в СМИ.</a:t>
            </a:r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8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80552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9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444967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Рассмотрим практическое применение генетического алгоритма в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RL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на примере задачи о самоуправляемой машине (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self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driving car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). Добавим ограничения: машина может передвигаться только в пределах виртуальной трассы. Тогда задачу можно будет сформулировать следующим образом: обучить модель нейронной сети автомобиля так что бы он смог проехать один круг по виртуальной трассе при этом не врезавшись</a:t>
            </a:r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10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11979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B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8FF6A-3AE6-4E98-874F-F211D836AC6C}" type="slidenum">
              <a:rPr lang="ru-BY" smtClean="0"/>
              <a:t>11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284013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96507" y="2877025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96507" y="5356700"/>
            <a:ext cx="9144000" cy="106057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359" y="49428"/>
            <a:ext cx="4219065" cy="67632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7" y="616580"/>
            <a:ext cx="3359616" cy="85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0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48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64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0"/>
            <a:ext cx="12192000" cy="856735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76103" y="42516"/>
            <a:ext cx="6559379" cy="771697"/>
          </a:xfrm>
        </p:spPr>
        <p:txBody>
          <a:bodyPr>
            <a:normAutofit/>
          </a:bodyPr>
          <a:lstStyle>
            <a:lvl1pPr algn="r">
              <a:defRPr sz="3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6532604"/>
            <a:ext cx="12192000" cy="333633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07" y="153315"/>
            <a:ext cx="2160994" cy="550097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7" y="1145224"/>
            <a:ext cx="10892609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042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11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19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01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221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88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04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142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B99AE-B1BE-4482-B55A-9912495899F3}" type="datetimeFigureOut">
              <a:rPr lang="ru-RU" smtClean="0"/>
              <a:t>16.12.2022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088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96507" y="1736831"/>
            <a:ext cx="9144000" cy="1692169"/>
          </a:xfrm>
        </p:spPr>
        <p:txBody>
          <a:bodyPr>
            <a:normAutofit/>
          </a:bodyPr>
          <a:lstStyle/>
          <a:p>
            <a:r>
              <a:rPr lang="ru-RU" sz="3600" b="1" dirty="0">
                <a:latin typeface="Times New Roman" panose="02020603050405020304" pitchFamily="18" charset="0"/>
                <a:ea typeface="Calibri" panose="020F0502020204030204" pitchFamily="34" charset="0"/>
              </a:rPr>
              <a:t>Проектирование библиотеки для программной реализации генетических алгоритмов</a:t>
            </a:r>
            <a:endParaRPr lang="ru-RU" sz="72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96507" y="5649309"/>
            <a:ext cx="9144000" cy="906940"/>
          </a:xfrm>
        </p:spPr>
        <p:txBody>
          <a:bodyPr>
            <a:normAutofit/>
          </a:bodyPr>
          <a:lstStyle/>
          <a:p>
            <a:r>
              <a:rPr lang="be-BY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Доскоч Роман Дмитриевич</a:t>
            </a:r>
          </a:p>
          <a:p>
            <a:r>
              <a:rPr lang="be-BY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руководитель: кандидат технических наук, доцент И.С.Войтешенко</a:t>
            </a:r>
          </a:p>
        </p:txBody>
      </p:sp>
    </p:spTree>
    <p:extLst>
      <p:ext uri="{BB962C8B-B14F-4D97-AF65-F5344CB8AC3E}">
        <p14:creationId xmlns:p14="http://schemas.microsoft.com/office/powerpoint/2010/main" val="8500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Задача </a:t>
            </a:r>
            <a:r>
              <a:rPr lang="en-US" dirty="0"/>
              <a:t>Self-Driving Car</a:t>
            </a:r>
            <a:endParaRPr lang="ru-B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A003F-D776-AF29-191C-80DA0E2B4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9" y="1385512"/>
            <a:ext cx="5963451" cy="42213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0968C5-4AE5-F64B-AD87-B789187FD5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310"/>
          <a:stretch/>
        </p:blipFill>
        <p:spPr>
          <a:xfrm>
            <a:off x="6577194" y="1385511"/>
            <a:ext cx="5407797" cy="422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19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Видео демонстрация</a:t>
            </a:r>
            <a:endParaRPr lang="ru-BY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9FD1E323-BE5B-5B93-6D15-5C9C9312826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52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3511" y="814213"/>
            <a:ext cx="7532687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6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7CDD-3340-1D8C-BC28-4F992844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нейронной сети</a:t>
            </a:r>
            <a:endParaRPr lang="ru-B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DD82F-3134-0B96-2159-5F1C6DFFB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777" y="1189265"/>
            <a:ext cx="6904446" cy="447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46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обучения</a:t>
            </a:r>
            <a:endParaRPr lang="ru-B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92B67-2347-40A6-35D4-F63B10A19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1078497"/>
            <a:ext cx="7619999" cy="47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6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01" y="42516"/>
            <a:ext cx="7869882" cy="771697"/>
          </a:xfrm>
        </p:spPr>
        <p:txBody>
          <a:bodyPr>
            <a:normAutofit/>
          </a:bodyPr>
          <a:lstStyle/>
          <a:p>
            <a:r>
              <a:rPr lang="ru-RU" dirty="0"/>
              <a:t>Проектирование Структуры Библиотеки</a:t>
            </a:r>
            <a:endParaRPr lang="ru-B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C9A951-8359-B1A6-976A-A05418ED6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282" y="2143283"/>
            <a:ext cx="8533436" cy="257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495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9701" y="42516"/>
            <a:ext cx="8085782" cy="771697"/>
          </a:xfrm>
        </p:spPr>
        <p:txBody>
          <a:bodyPr>
            <a:normAutofit/>
          </a:bodyPr>
          <a:lstStyle/>
          <a:p>
            <a:r>
              <a:rPr lang="ru-RU" dirty="0"/>
              <a:t>Проектирование Структуры Библиотеки</a:t>
            </a:r>
            <a:endParaRPr lang="ru-B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C1C2A-83A5-7550-BF99-85CB71D45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18" y="1214455"/>
            <a:ext cx="9631364" cy="442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89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301" y="42516"/>
            <a:ext cx="7857182" cy="771697"/>
          </a:xfrm>
        </p:spPr>
        <p:txBody>
          <a:bodyPr>
            <a:normAutofit/>
          </a:bodyPr>
          <a:lstStyle/>
          <a:p>
            <a:r>
              <a:rPr lang="ru-RU" dirty="0"/>
              <a:t>Проектирование Структуры Библиотеки</a:t>
            </a:r>
            <a:endParaRPr lang="ru-B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D29641-8332-F428-1A7E-6345E951D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02" y="2070504"/>
            <a:ext cx="11464795" cy="271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43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&amp; Unit Testing</a:t>
            </a:r>
            <a:endParaRPr lang="ru-BY" dirty="0"/>
          </a:p>
        </p:txBody>
      </p:sp>
      <p:pic>
        <p:nvPicPr>
          <p:cNvPr id="4098" name="Picture 2" descr="Why Test-Driven Development (TDD) | Marsner Technologies">
            <a:extLst>
              <a:ext uri="{FF2B5EF4-FFF2-40B4-BE49-F238E27FC236}">
                <a16:creationId xmlns:a16="http://schemas.microsoft.com/office/drawing/2014/main" id="{00207BAC-ED80-8813-71DC-0CEA41C7D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6" r="16309"/>
          <a:stretch/>
        </p:blipFill>
        <p:spPr bwMode="auto">
          <a:xfrm>
            <a:off x="304800" y="1253877"/>
            <a:ext cx="4762500" cy="473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Unit.org">
            <a:extLst>
              <a:ext uri="{FF2B5EF4-FFF2-40B4-BE49-F238E27FC236}">
                <a16:creationId xmlns:a16="http://schemas.microsoft.com/office/drawing/2014/main" id="{8B792C5D-0BFB-95A1-4416-C3E60FCC6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992" y="1536700"/>
            <a:ext cx="29908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rrange, Act and Assert (AAA) Pattern in Unit Testing | by Jagadish  Hiremath | Medium">
            <a:extLst>
              <a:ext uri="{FF2B5EF4-FFF2-40B4-BE49-F238E27FC236}">
                <a16:creationId xmlns:a16="http://schemas.microsoft.com/office/drawing/2014/main" id="{5245CEDC-4D1C-9C68-22C1-19F4A07DD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103" y="3148011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283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E1062-0CA3-60A2-0F22-0FC652732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Итог</a:t>
            </a:r>
            <a:endParaRPr lang="ru-B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5BFA7-312C-6142-973E-309C628F4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695" y="1016000"/>
            <a:ext cx="11385787" cy="5041900"/>
          </a:xfrm>
        </p:spPr>
        <p:txBody>
          <a:bodyPr>
            <a:normAutofit/>
          </a:bodyPr>
          <a:lstStyle/>
          <a:p>
            <a:r>
              <a:rPr lang="ru-RU" sz="2800" b="0" i="0" dirty="0">
                <a:solidFill>
                  <a:srgbClr val="111111"/>
                </a:solidFill>
                <a:effectLst/>
                <a:latin typeface="-apple-system"/>
              </a:rPr>
              <a:t>	Как было показано, генетические алгоритмы и родственные им методы применимы к самым разным задачам практически в любых областях вычислений и техники, в т. ч., весьма возможно, и в тех, в которых подвизаетесь вы сами. Напомним, что для применения генетического алгоритма нужен лишь способ представить решение и получить его численную оценку – или хотя бы сравнить два решения. </a:t>
            </a:r>
          </a:p>
          <a:p>
            <a:endParaRPr lang="ru-RU" sz="28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r>
              <a:rPr lang="ru-RU" sz="2800" dirty="0">
                <a:solidFill>
                  <a:srgbClr val="111111"/>
                </a:solidFill>
                <a:latin typeface="-apple-system"/>
              </a:rPr>
              <a:t>	</a:t>
            </a:r>
            <a:r>
              <a:rPr lang="ru-RU" sz="2800" b="0" i="0" dirty="0">
                <a:solidFill>
                  <a:srgbClr val="111111"/>
                </a:solidFill>
                <a:effectLst/>
                <a:latin typeface="-apple-system"/>
              </a:rPr>
              <a:t>Мы живем в век искусственного интеллекта и облачных вычислений, а генетические алгоритмы хорошо приспособлены к тому и другому и могут стать мощным оружием в вашем арсенале, когда придется решать очередную задачу.</a:t>
            </a:r>
            <a:endParaRPr lang="en-US" sz="2800" dirty="0">
              <a:solidFill>
                <a:srgbClr val="111111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347249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38965F-9AA9-40E8-8465-3D8C9E2B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4898F6E-6422-43F7-BA5B-CD90BCBAC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9251" y="2936292"/>
            <a:ext cx="8613498" cy="985416"/>
          </a:xfrm>
        </p:spPr>
        <p:txBody>
          <a:bodyPr>
            <a:normAutofit/>
          </a:bodyPr>
          <a:lstStyle/>
          <a:p>
            <a:pPr algn="ctr"/>
            <a:r>
              <a:rPr lang="ru-RU" sz="3600" dirty="0"/>
              <a:t>Спасибо за внимание</a:t>
            </a:r>
            <a:endParaRPr lang="ru-BY" sz="3600" dirty="0"/>
          </a:p>
        </p:txBody>
      </p:sp>
    </p:spTree>
    <p:extLst>
      <p:ext uri="{BB962C8B-B14F-4D97-AF65-F5344CB8AC3E}">
        <p14:creationId xmlns:p14="http://schemas.microsoft.com/office/powerpoint/2010/main" val="210871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80"/>
    </mc:Choice>
    <mc:Fallback xmlns="">
      <p:transition spd="slow" advTm="2168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pPr algn="ctr"/>
            <a:r>
              <a:rPr lang="ru-RU" sz="3200" dirty="0"/>
              <a:t>Цели Работы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7" y="1145223"/>
            <a:ext cx="10892609" cy="190852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Изучение теории генетического алгоритма.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Исследование возможностей его применения.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400" dirty="0">
                <a:solidFill>
                  <a:srgbClr val="000000"/>
                </a:solidFill>
                <a:ea typeface="Times New Roman" panose="02020603050405020304" pitchFamily="18" charset="0"/>
              </a:rPr>
              <a:t>Проектирование библиотеки для программной реализации генетических алгоритмов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CC45A3-2708-40BC-92F9-8E7A562AE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Основы генетического алгоритма</a:t>
            </a:r>
            <a:endParaRPr lang="ru-BY" dirty="0"/>
          </a:p>
        </p:txBody>
      </p:sp>
      <p:pic>
        <p:nvPicPr>
          <p:cNvPr id="1026" name="Picture 2" descr="Генетические мутации и генетическое консультирование">
            <a:extLst>
              <a:ext uri="{FF2B5EF4-FFF2-40B4-BE49-F238E27FC236}">
                <a16:creationId xmlns:a16="http://schemas.microsoft.com/office/drawing/2014/main" id="{D5A2841A-6937-9976-39D3-EE85C7607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318" y="918619"/>
            <a:ext cx="9885363" cy="555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04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</a:t>
            </a:r>
            <a:endParaRPr lang="ru-B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55B03-3D8E-0358-2E52-E51372F70C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7"/>
          <a:stretch/>
        </p:blipFill>
        <p:spPr bwMode="auto">
          <a:xfrm>
            <a:off x="6642248" y="2240908"/>
            <a:ext cx="5199921" cy="282869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9F64E-85B9-82B2-97C8-619845E0AE7E}"/>
              </a:ext>
            </a:extLst>
          </p:cNvPr>
          <p:cNvSpPr txBox="1"/>
          <p:nvPr/>
        </p:nvSpPr>
        <p:spPr>
          <a:xfrm>
            <a:off x="6841909" y="4995966"/>
            <a:ext cx="4800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Эволюция по Дарвину</a:t>
            </a:r>
            <a:endParaRPr lang="ru-BY" sz="3600" dirty="0"/>
          </a:p>
        </p:txBody>
      </p:sp>
      <p:pic>
        <p:nvPicPr>
          <p:cNvPr id="2050" name="Picture 2" descr="Adaptive Computation: The Multidisciplinary Legacy of John H. Holland |  August 2016 | Communications of the ACM">
            <a:extLst>
              <a:ext uri="{FF2B5EF4-FFF2-40B4-BE49-F238E27FC236}">
                <a16:creationId xmlns:a16="http://schemas.microsoft.com/office/drawing/2014/main" id="{C3718E62-6AB7-1810-A1BE-DC53C8130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790" y="2411530"/>
            <a:ext cx="26479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Чарльз Дарвин – путешественник и исследователь">
            <a:extLst>
              <a:ext uri="{FF2B5EF4-FFF2-40B4-BE49-F238E27FC236}">
                <a16:creationId xmlns:a16="http://schemas.microsoft.com/office/drawing/2014/main" id="{A76E522A-4455-8A37-AFC7-67FCA115C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0" b="6101"/>
          <a:stretch/>
        </p:blipFill>
        <p:spPr bwMode="auto">
          <a:xfrm>
            <a:off x="333375" y="2411530"/>
            <a:ext cx="23812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404085-657B-DAA7-5CB6-D2227BBB10FE}"/>
              </a:ext>
            </a:extLst>
          </p:cNvPr>
          <p:cNvSpPr txBox="1"/>
          <p:nvPr/>
        </p:nvSpPr>
        <p:spPr>
          <a:xfrm>
            <a:off x="333375" y="5133368"/>
            <a:ext cx="2381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Чарлз Роберт Дарвин</a:t>
            </a:r>
            <a:endParaRPr lang="ru-BY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8DB18F-F4CF-6C03-64DC-8269EEBA4A42}"/>
              </a:ext>
            </a:extLst>
          </p:cNvPr>
          <p:cNvSpPr txBox="1"/>
          <p:nvPr/>
        </p:nvSpPr>
        <p:spPr>
          <a:xfrm>
            <a:off x="3083140" y="5137441"/>
            <a:ext cx="2381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Джон Генри Холланд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1713773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Базовая схема алгоритма</a:t>
            </a:r>
            <a:endParaRPr lang="ru-B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3C4E7-A7FE-F282-1314-B714A8E8F6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4"/>
          <a:stretch/>
        </p:blipFill>
        <p:spPr>
          <a:xfrm>
            <a:off x="0" y="929442"/>
            <a:ext cx="5546611" cy="5471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E87770-C5A5-6332-6A31-BC64994186B9}"/>
              </a:ext>
            </a:extLst>
          </p:cNvPr>
          <p:cNvSpPr txBox="1"/>
          <p:nvPr/>
        </p:nvSpPr>
        <p:spPr>
          <a:xfrm>
            <a:off x="5476103" y="1774546"/>
            <a:ext cx="6800678" cy="3036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Начало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начальную популяцию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Вычислить приспособленность каждого индивидуума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Selection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(Отбор)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Crossover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(Скрещивание)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Mutation 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(Мутация)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Отбор наилучших индивидов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Условия остановки выполнены? Если нет вернуться к пункту 3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Выбрать индивидуума с максимальной приспособленностью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Конец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283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Преимущества и недостатки ГА</a:t>
            </a:r>
            <a:endParaRPr lang="ru-B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717ED9-D373-972D-074F-441D2CB146E0}"/>
              </a:ext>
            </a:extLst>
          </p:cNvPr>
          <p:cNvSpPr txBox="1"/>
          <p:nvPr/>
        </p:nvSpPr>
        <p:spPr>
          <a:xfrm>
            <a:off x="258118" y="1093518"/>
            <a:ext cx="9216082" cy="2539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endParaRPr lang="ru-BY" sz="24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Способность выполнять глобальную оптимизацию;</a:t>
            </a:r>
            <a:endParaRPr lang="ru-BY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Применимость к задачам сложной математической структуры;</a:t>
            </a:r>
            <a:endParaRPr lang="ru-BY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Применимость к задачам, не имеющим математического образа;</a:t>
            </a:r>
            <a:endParaRPr lang="ru-BY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Поддержка распараллеливания и распределенной обработки;</a:t>
            </a:r>
            <a:endParaRPr lang="ru-BY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Пригодность к непрерывному обучению.</a:t>
            </a:r>
            <a:endParaRPr lang="ru-BY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42E5D2-AD42-F34F-56CE-DAEC9055CDA4}"/>
              </a:ext>
            </a:extLst>
          </p:cNvPr>
          <p:cNvSpPr txBox="1"/>
          <p:nvPr/>
        </p:nvSpPr>
        <p:spPr>
          <a:xfrm>
            <a:off x="5613400" y="4047794"/>
            <a:ext cx="6422082" cy="2041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Необходимы специальные определения;</a:t>
            </a:r>
            <a:endParaRPr lang="ru-BY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Необходима настройка гиперпараметров;</a:t>
            </a:r>
            <a:endParaRPr lang="ru-BY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Опасность преждевременной сходимости;</a:t>
            </a:r>
            <a:endParaRPr lang="ru-BY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Отсутствие гарантированного решения.</a:t>
            </a:r>
            <a:endParaRPr lang="ru-BY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280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использования ГА</a:t>
            </a:r>
            <a:endParaRPr lang="ru-B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34BC6-905A-6F1A-79FE-6BC7EDECE786}"/>
              </a:ext>
            </a:extLst>
          </p:cNvPr>
          <p:cNvSpPr txBox="1"/>
          <p:nvPr/>
        </p:nvSpPr>
        <p:spPr>
          <a:xfrm>
            <a:off x="1638300" y="1720840"/>
            <a:ext cx="92033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BY" sz="2400" dirty="0"/>
              <a:t>В настоящее время ГА используются для решения таких задач, как:</a:t>
            </a:r>
            <a:endParaRPr lang="ru-RU" sz="2400" dirty="0"/>
          </a:p>
          <a:p>
            <a:endParaRPr lang="ru-BY" sz="2400" dirty="0"/>
          </a:p>
          <a:p>
            <a:r>
              <a:rPr lang="ru-BY" sz="2400" dirty="0"/>
              <a:t>• поиск глобального экстремума многопараметрической функции;</a:t>
            </a:r>
          </a:p>
          <a:p>
            <a:r>
              <a:rPr lang="ru-BY" sz="2400" dirty="0"/>
              <a:t>• аппроксимация функций;</a:t>
            </a:r>
          </a:p>
          <a:p>
            <a:r>
              <a:rPr lang="ru-BY" sz="2400" dirty="0"/>
              <a:t>• задачи о кратчайшем пути;</a:t>
            </a:r>
          </a:p>
          <a:p>
            <a:r>
              <a:rPr lang="ru-BY" sz="2400" dirty="0"/>
              <a:t>• задачи размещения;</a:t>
            </a:r>
          </a:p>
          <a:p>
            <a:r>
              <a:rPr lang="ru-BY" sz="2400" dirty="0"/>
              <a:t>• настройка искусственной нейронной сети;</a:t>
            </a:r>
          </a:p>
          <a:p>
            <a:r>
              <a:rPr lang="ru-BY" sz="2400" dirty="0"/>
              <a:t>• игровые стратегии;</a:t>
            </a:r>
          </a:p>
          <a:p>
            <a:r>
              <a:rPr lang="ru-BY" sz="2400" dirty="0"/>
              <a:t>• обучение машин.</a:t>
            </a:r>
          </a:p>
        </p:txBody>
      </p:sp>
    </p:spTree>
    <p:extLst>
      <p:ext uri="{BB962C8B-B14F-4D97-AF65-F5344CB8AC3E}">
        <p14:creationId xmlns:p14="http://schemas.microsoft.com/office/powerpoint/2010/main" val="2934568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200" y="42516"/>
            <a:ext cx="8657283" cy="771697"/>
          </a:xfrm>
        </p:spPr>
        <p:txBody>
          <a:bodyPr>
            <a:normAutofit/>
          </a:bodyPr>
          <a:lstStyle/>
          <a:p>
            <a:r>
              <a:rPr lang="ru-RU" dirty="0"/>
              <a:t>Приложения ГА в искусственном интеллекте</a:t>
            </a:r>
            <a:endParaRPr lang="ru-BY" dirty="0"/>
          </a:p>
        </p:txBody>
      </p:sp>
      <p:pic>
        <p:nvPicPr>
          <p:cNvPr id="3074" name="Picture 2" descr="Genetic Algorithms vs Reinforcement Learning – LENS Inc.">
            <a:extLst>
              <a:ext uri="{FF2B5EF4-FFF2-40B4-BE49-F238E27FC236}">
                <a16:creationId xmlns:a16="http://schemas.microsoft.com/office/drawing/2014/main" id="{EC655A62-4B67-0F6A-9E52-1DC67B9DB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540" y="1127692"/>
            <a:ext cx="6080919" cy="260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94024-7161-91CA-F9B7-93DBEF8C0E52}"/>
              </a:ext>
            </a:extLst>
          </p:cNvPr>
          <p:cNvSpPr txBox="1"/>
          <p:nvPr/>
        </p:nvSpPr>
        <p:spPr>
          <a:xfrm>
            <a:off x="711200" y="4160648"/>
            <a:ext cx="11480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	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Думая о практическом применении генетического алгоритма, можно перечислить множество типов задач, но если смотреть на тенденции мировой практики, то в настоящее время наибольшую популярность и пользу приносит искусственный интеллект. </a:t>
            </a:r>
          </a:p>
        </p:txBody>
      </p:sp>
    </p:spTree>
    <p:extLst>
      <p:ext uri="{BB962C8B-B14F-4D97-AF65-F5344CB8AC3E}">
        <p14:creationId xmlns:p14="http://schemas.microsoft.com/office/powerpoint/2010/main" val="194515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FD7F8-C73D-976A-3490-1A227BCBF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Концептуальная модель </a:t>
            </a:r>
            <a:r>
              <a:rPr lang="en-US" dirty="0"/>
              <a:t>RL</a:t>
            </a:r>
            <a:endParaRPr lang="ru-B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2346E-89AB-D3E3-2C5C-F3A40F65E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" y="1512580"/>
            <a:ext cx="4687887" cy="3832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3F9BF8-FCB2-3B0F-25C5-7D38FBD387FA}"/>
              </a:ext>
            </a:extLst>
          </p:cNvPr>
          <p:cNvSpPr txBox="1"/>
          <p:nvPr/>
        </p:nvSpPr>
        <p:spPr>
          <a:xfrm>
            <a:off x="5707792" y="2175986"/>
            <a:ext cx="584920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Концептуальная модель. 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Два основных компонента задачи обучения с подкреплением – </a:t>
            </a: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окружающая среда 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и агент. </a:t>
            </a: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Агент</a:t>
            </a: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представляет алгоритм, который взаимодействует с окружающей средой и стремится решить поставленную задачу путем максимизации полного вознаграждения.</a:t>
            </a:r>
            <a:endParaRPr lang="ru-BY" sz="2400" dirty="0"/>
          </a:p>
        </p:txBody>
      </p:sp>
    </p:spTree>
    <p:extLst>
      <p:ext uri="{BB962C8B-B14F-4D97-AF65-F5344CB8AC3E}">
        <p14:creationId xmlns:p14="http://schemas.microsoft.com/office/powerpoint/2010/main" val="8108800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5436</TotalTime>
  <Words>1536</Words>
  <Application>Microsoft Office PowerPoint</Application>
  <PresentationFormat>Widescreen</PresentationFormat>
  <Paragraphs>147</Paragraphs>
  <Slides>19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Symbol</vt:lpstr>
      <vt:lpstr>Times New Roman</vt:lpstr>
      <vt:lpstr>Тема Office</vt:lpstr>
      <vt:lpstr>Проектирование библиотеки для программной реализации генетических алгоритмов</vt:lpstr>
      <vt:lpstr>Цели Работы</vt:lpstr>
      <vt:lpstr>Основы генетического алгоритма</vt:lpstr>
      <vt:lpstr>История</vt:lpstr>
      <vt:lpstr>Базовая схема алгоритма</vt:lpstr>
      <vt:lpstr>Преимущества и недостатки ГА</vt:lpstr>
      <vt:lpstr>Примеры использования ГА</vt:lpstr>
      <vt:lpstr>Приложения ГА в искусственном интеллекте</vt:lpstr>
      <vt:lpstr>Концептуальная модель RL</vt:lpstr>
      <vt:lpstr>Задача Self-Driving Car</vt:lpstr>
      <vt:lpstr>Видео демонстрация</vt:lpstr>
      <vt:lpstr>Схема нейронной сети</vt:lpstr>
      <vt:lpstr>Результаты обучения</vt:lpstr>
      <vt:lpstr>Проектирование Структуры Библиотеки</vt:lpstr>
      <vt:lpstr>Проектирование Структуры Библиотеки</vt:lpstr>
      <vt:lpstr>Проектирование Структуры Библиотеки</vt:lpstr>
      <vt:lpstr>TDD &amp; Unit Testing</vt:lpstr>
      <vt:lpstr>Итог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Roman Doskoch1</cp:lastModifiedBy>
  <cp:revision>57</cp:revision>
  <dcterms:created xsi:type="dcterms:W3CDTF">2019-01-28T06:34:39Z</dcterms:created>
  <dcterms:modified xsi:type="dcterms:W3CDTF">2022-12-16T17:00:30Z</dcterms:modified>
</cp:coreProperties>
</file>